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9" r:id="rId8"/>
    <p:sldId id="260" r:id="rId9"/>
    <p:sldId id="267" r:id="rId10"/>
    <p:sldId id="268" r:id="rId11"/>
    <p:sldId id="273" r:id="rId12"/>
    <p:sldId id="261" r:id="rId13"/>
    <p:sldId id="270" r:id="rId14"/>
    <p:sldId id="271" r:id="rId15"/>
    <p:sldId id="274" r:id="rId16"/>
    <p:sldId id="262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D345-F390-4ADE-AD31-AE0F134996AF}" type="datetimeFigureOut">
              <a:rPr lang="pl-PL" smtClean="0"/>
              <a:t>2015-07-20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6FC7-9DC7-4AA8-A692-EFD5AFB93E8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20688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Ustroniu, w różnych sferach życia społecznego, działa 63 organizacje pozarządowe: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- 12 w zakresie kultury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- 5 w zakresie oświaty i edukacji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- 6 fundacji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- 13 w zakresie sportu i turystyki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- 6 stowarzyszeń chrześcijańskich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- 4 koła i organizacje kombatanckie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- 5 w zakresie prozdrowotnym i proekologicznym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- 2 stowarzyszenia działające w wielu sferach życia publicznego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- 2 stowarzyszenia zwykłe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- 2 organizacje działające w innych sferach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- 3 Koła Gospodyń Wiejskich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- 4 Ochotnicze Straże Pożarne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74818_236404433081377_19751050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39604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9600" dirty="0">
                <a:solidFill>
                  <a:schemeClr val="tx1"/>
                </a:solidFill>
              </a:rPr>
              <a:t>Podstawową działalnością Stowarzyszenia jest prowadzenie Ośrodka Pracy z Dziećmi i Młodzieżą "Można inaczej" oraz jego oddziałów  we wszystkich szkołach podstawowych i Gimnazjach w mieście. </a:t>
            </a:r>
            <a:endParaRPr lang="pl-PL" sz="9600" dirty="0" smtClean="0">
              <a:solidFill>
                <a:schemeClr val="tx1"/>
              </a:solidFill>
            </a:endParaRPr>
          </a:p>
          <a:p>
            <a:pPr algn="just"/>
            <a:r>
              <a:rPr lang="pl-PL" sz="9600" dirty="0" smtClean="0">
                <a:solidFill>
                  <a:schemeClr val="tx1"/>
                </a:solidFill>
              </a:rPr>
              <a:t>Z </a:t>
            </a:r>
            <a:r>
              <a:rPr lang="pl-PL" sz="9600" dirty="0">
                <a:solidFill>
                  <a:schemeClr val="tx1"/>
                </a:solidFill>
              </a:rPr>
              <a:t>usług </a:t>
            </a:r>
            <a:r>
              <a:rPr lang="pl-PL" sz="9600" dirty="0" smtClean="0">
                <a:solidFill>
                  <a:schemeClr val="tx1"/>
                </a:solidFill>
              </a:rPr>
              <a:t>Ośrodka </a:t>
            </a:r>
            <a:r>
              <a:rPr lang="pl-PL" sz="9600" dirty="0">
                <a:solidFill>
                  <a:schemeClr val="tx1"/>
                </a:solidFill>
              </a:rPr>
              <a:t>i jego oddziałów korzysta około 600 dzieci. </a:t>
            </a:r>
            <a:endParaRPr lang="pl-PL" sz="9600" dirty="0" smtClean="0">
              <a:solidFill>
                <a:schemeClr val="tx1"/>
              </a:solidFill>
            </a:endParaRPr>
          </a:p>
          <a:p>
            <a:pPr algn="just"/>
            <a:r>
              <a:rPr lang="pl-PL" sz="9600" dirty="0" smtClean="0">
                <a:solidFill>
                  <a:schemeClr val="tx1"/>
                </a:solidFill>
              </a:rPr>
              <a:t>Ośrodek </a:t>
            </a:r>
            <a:r>
              <a:rPr lang="pl-PL" sz="9600" dirty="0">
                <a:solidFill>
                  <a:schemeClr val="tx1"/>
                </a:solidFill>
              </a:rPr>
              <a:t>świadczy usługi w zakresie pracy socjoterapeutycznej, pomocy w nauce, organizacji zajęć profilaktyczno-edukacyjnych oraz terapii zajęciowej. </a:t>
            </a:r>
            <a:endParaRPr lang="pl-PL" sz="9600" dirty="0" smtClean="0">
              <a:solidFill>
                <a:schemeClr val="tx1"/>
              </a:solidFill>
            </a:endParaRPr>
          </a:p>
          <a:p>
            <a:pPr algn="just"/>
            <a:r>
              <a:rPr lang="pl-PL" sz="9600" dirty="0" smtClean="0">
                <a:solidFill>
                  <a:schemeClr val="tx1"/>
                </a:solidFill>
              </a:rPr>
              <a:t>Specjaliści </a:t>
            </a:r>
            <a:r>
              <a:rPr lang="pl-PL" sz="9600" dirty="0">
                <a:solidFill>
                  <a:schemeClr val="tx1"/>
                </a:solidFill>
              </a:rPr>
              <a:t>zatrudnieni w placówce prowadzą także poradnictwo dla rodziców dzieci. Placówka działa zgodnie ze standardami wytyczonymi przez Państwową Agencję Rozwiązywania Problemów </a:t>
            </a:r>
            <a:r>
              <a:rPr lang="pl-PL" sz="9600" dirty="0" smtClean="0">
                <a:solidFill>
                  <a:schemeClr val="tx1"/>
                </a:solidFill>
              </a:rPr>
              <a:t>Alkoholowych.</a:t>
            </a:r>
            <a:endParaRPr lang="pl-PL" sz="9600" dirty="0">
              <a:solidFill>
                <a:schemeClr val="tx1"/>
              </a:solidFill>
            </a:endParaRPr>
          </a:p>
          <a:p>
            <a:pPr algn="just"/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707" y="453400"/>
            <a:ext cx="8211757" cy="61588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2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496944" cy="63727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1010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424936" cy="54726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sz="2600" dirty="0">
                <a:solidFill>
                  <a:schemeClr val="tx1"/>
                </a:solidFill>
              </a:rPr>
              <a:t>Obecnie codzienną opieką Ośrodka objętych jest 40 dzieci </a:t>
            </a:r>
            <a:r>
              <a:rPr lang="pl-PL" sz="2600" dirty="0" smtClean="0">
                <a:solidFill>
                  <a:schemeClr val="tx1"/>
                </a:solidFill>
              </a:rPr>
              <a:t/>
            </a:r>
            <a:br>
              <a:rPr lang="pl-PL" sz="2600" dirty="0" smtClean="0">
                <a:solidFill>
                  <a:schemeClr val="tx1"/>
                </a:solidFill>
              </a:rPr>
            </a:br>
            <a:r>
              <a:rPr lang="pl-PL" sz="2600" dirty="0" smtClean="0">
                <a:solidFill>
                  <a:schemeClr val="tx1"/>
                </a:solidFill>
              </a:rPr>
              <a:t>w </a:t>
            </a:r>
            <a:r>
              <a:rPr lang="pl-PL" sz="2600" dirty="0">
                <a:solidFill>
                  <a:schemeClr val="tx1"/>
                </a:solidFill>
              </a:rPr>
              <a:t>trzech grupach wiekowych. Wszystkie dzieci pochodzą </a:t>
            </a:r>
            <a:r>
              <a:rPr lang="pl-PL" sz="2600" dirty="0" smtClean="0">
                <a:solidFill>
                  <a:schemeClr val="tx1"/>
                </a:solidFill>
              </a:rPr>
              <a:t/>
            </a:r>
            <a:br>
              <a:rPr lang="pl-PL" sz="2600" dirty="0" smtClean="0">
                <a:solidFill>
                  <a:schemeClr val="tx1"/>
                </a:solidFill>
              </a:rPr>
            </a:br>
            <a:r>
              <a:rPr lang="pl-PL" sz="2600" dirty="0" smtClean="0">
                <a:solidFill>
                  <a:schemeClr val="tx1"/>
                </a:solidFill>
              </a:rPr>
              <a:t>z </a:t>
            </a:r>
            <a:r>
              <a:rPr lang="pl-PL" sz="2600" dirty="0">
                <a:solidFill>
                  <a:schemeClr val="tx1"/>
                </a:solidFill>
              </a:rPr>
              <a:t>rodzin dysfunkcyjnych, w których występują takie problemy </a:t>
            </a:r>
            <a:r>
              <a:rPr lang="pl-PL" sz="2600" dirty="0" smtClean="0">
                <a:solidFill>
                  <a:schemeClr val="tx1"/>
                </a:solidFill>
              </a:rPr>
              <a:t>jak:</a:t>
            </a:r>
          </a:p>
          <a:p>
            <a:pPr algn="just">
              <a:lnSpc>
                <a:spcPct val="110000"/>
              </a:lnSpc>
            </a:pPr>
            <a:r>
              <a:rPr lang="pl-PL" sz="2600" dirty="0" smtClean="0">
                <a:solidFill>
                  <a:schemeClr val="tx1"/>
                </a:solidFill>
              </a:rPr>
              <a:t>problem </a:t>
            </a:r>
            <a:r>
              <a:rPr lang="pl-PL" sz="2600" dirty="0">
                <a:solidFill>
                  <a:schemeClr val="tx1"/>
                </a:solidFill>
              </a:rPr>
              <a:t>alkoholowy, przemoc psychiczna i fizyczna, bezrobocie, brak granic w rodzinie, brak konsekwencji, wymagań i oczekiwań, brak spójnego systemu wychowawczego. 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l-PL" sz="2600" dirty="0" smtClean="0">
                <a:solidFill>
                  <a:schemeClr val="tx1"/>
                </a:solidFill>
              </a:rPr>
              <a:t>Ośrodek </a:t>
            </a:r>
            <a:r>
              <a:rPr lang="pl-PL" sz="2600" dirty="0">
                <a:solidFill>
                  <a:schemeClr val="tx1"/>
                </a:solidFill>
              </a:rPr>
              <a:t>działa od poniedziałku do piątku w godzinach </a:t>
            </a:r>
            <a:r>
              <a:rPr lang="pl-PL" sz="2600" dirty="0" smtClean="0">
                <a:solidFill>
                  <a:schemeClr val="tx1"/>
                </a:solidFill>
              </a:rPr>
              <a:t/>
            </a:r>
            <a:br>
              <a:rPr lang="pl-PL" sz="2600" dirty="0" smtClean="0">
                <a:solidFill>
                  <a:schemeClr val="tx1"/>
                </a:solidFill>
              </a:rPr>
            </a:br>
            <a:r>
              <a:rPr lang="pl-PL" sz="2600" dirty="0" smtClean="0">
                <a:solidFill>
                  <a:schemeClr val="tx1"/>
                </a:solidFill>
              </a:rPr>
              <a:t>od </a:t>
            </a:r>
            <a:r>
              <a:rPr lang="pl-PL" sz="2600" dirty="0">
                <a:solidFill>
                  <a:schemeClr val="tx1"/>
                </a:solidFill>
              </a:rPr>
              <a:t>10.00 do18.00.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l-PL" sz="2600" dirty="0" smtClean="0">
                <a:solidFill>
                  <a:schemeClr val="tx1"/>
                </a:solidFill>
              </a:rPr>
              <a:t>Dzieci </a:t>
            </a:r>
            <a:r>
              <a:rPr lang="pl-PL" sz="2600" dirty="0">
                <a:solidFill>
                  <a:schemeClr val="tx1"/>
                </a:solidFill>
              </a:rPr>
              <a:t>codziennie otrzymują również posiłek</a:t>
            </a:r>
            <a:r>
              <a:rPr lang="pl-PL" sz="2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pl-PL" sz="2600" dirty="0">
                <a:solidFill>
                  <a:schemeClr val="tx1"/>
                </a:solidFill>
              </a:rPr>
              <a:t>Przy Ośrodku przyjmuje psychoterapeuta rodzinny, działa zespół interdyscyplinarny, grupa </a:t>
            </a:r>
            <a:r>
              <a:rPr lang="pl-PL" sz="2600" dirty="0" err="1">
                <a:solidFill>
                  <a:schemeClr val="tx1"/>
                </a:solidFill>
              </a:rPr>
              <a:t>wolontariacka</a:t>
            </a:r>
            <a:r>
              <a:rPr lang="pl-PL" sz="2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l-PL" sz="26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8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57042" cy="4371912"/>
          </a:xfrm>
          <a:prstGeom prst="rect">
            <a:avLst/>
          </a:prstGeom>
        </p:spPr>
      </p:pic>
      <p:pic>
        <p:nvPicPr>
          <p:cNvPr id="5" name="Obraz 4" descr="IMG_8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044956"/>
            <a:ext cx="6012160" cy="40081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Fundacja Świętego Antoniego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1-203x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59"/>
            <a:ext cx="7056784" cy="540273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384376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Fundacja istnieje od 1996 roku. </a:t>
            </a:r>
          </a:p>
          <a:p>
            <a:pPr algn="ctr">
              <a:buNone/>
            </a:pPr>
            <a:r>
              <a:rPr lang="pl-PL" dirty="0"/>
              <a:t> </a:t>
            </a:r>
          </a:p>
          <a:p>
            <a:pPr algn="ctr">
              <a:buNone/>
            </a:pPr>
            <a:r>
              <a:rPr lang="pl-PL" dirty="0"/>
              <a:t>Funkcjonuje dzięki dotacji z Miasta Ustroń, sponsorom i darczyńcom.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651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 organizacji działających na rzecz 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zmniejszenia ubóstwa, pomocy </a:t>
            </a:r>
            <a:b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trudnej sytuacji życiowej, działania na rzecz praw człowieka </a:t>
            </a:r>
            <a:b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tym osób niepełnosprawnych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należą m.in.: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Towarzystwo Opieki Nad Niepełnosprawnymi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Fundacja Świętego Antoniego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Fundacja „Dobrego Pasterza”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Chrześcijańska Fundacja „Życie i Misja”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Stowarzyszenie Pomocy Dzieciom i Rodzinie "Można Inaczej"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Stowarzyszenie Na Rzecz Dzieci i Rodzin „Ponad Granicami”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941-203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104456" cy="4104456"/>
          </a:xfrm>
          <a:prstGeom prst="rect">
            <a:avLst/>
          </a:prstGeom>
        </p:spPr>
      </p:pic>
      <p:pic>
        <p:nvPicPr>
          <p:cNvPr id="3" name="Obraz 2" descr="IMG_0986-203x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306292" cy="43062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Cele Fundacji</a:t>
            </a:r>
            <a:r>
              <a:rPr lang="pl-PL" dirty="0" smtClean="0"/>
              <a:t>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- codzienne wydawanie gorących posiłków dla ludzi ubogich,</a:t>
            </a:r>
          </a:p>
          <a:p>
            <a:pPr>
              <a:buNone/>
            </a:pPr>
            <a:r>
              <a:rPr lang="pl-PL" dirty="0"/>
              <a:t>- udzielanie pomocy poprzez zasiłki pieniężne osobom potrzebującym,</a:t>
            </a:r>
          </a:p>
          <a:p>
            <a:pPr>
              <a:buNone/>
            </a:pPr>
            <a:r>
              <a:rPr lang="pl-PL" dirty="0"/>
              <a:t>- rozdawanie odzieży, sprzętu gospodarstwa domowego, mebli itp.,</a:t>
            </a:r>
          </a:p>
          <a:p>
            <a:pPr>
              <a:buNone/>
            </a:pPr>
            <a:r>
              <a:rPr lang="pl-PL" dirty="0"/>
              <a:t>- przygotowanie paczek świątecznych dla ludzi bezdomnych, ubogich oraz dzieci z rodzin zagrożonych społecznie na każde  Święta Wielkanocne oraz Bożego Narodzenia,</a:t>
            </a:r>
          </a:p>
          <a:p>
            <a:pPr>
              <a:buNone/>
            </a:pPr>
            <a:r>
              <a:rPr lang="pl-PL" dirty="0"/>
              <a:t>- odprawianie mszy co kwartał za wszystkich żyjących oraz zmarłych ofiarodawców i sponsorów,</a:t>
            </a:r>
          </a:p>
          <a:p>
            <a:pPr>
              <a:buNone/>
            </a:pPr>
            <a:r>
              <a:rPr lang="pl-PL" dirty="0"/>
              <a:t>- uroczyste odprawianie mszy z okazji Św. Antoniego, patrona fundacji, wraz z rozdawaniem chleba,</a:t>
            </a:r>
          </a:p>
          <a:p>
            <a:pPr>
              <a:buNone/>
            </a:pPr>
            <a:r>
              <a:rPr lang="pl-PL" dirty="0"/>
              <a:t>- organizacja uroczystych śniadań Wielkanocnych oraz wigilii Bożego Narodzenia,</a:t>
            </a:r>
          </a:p>
          <a:p>
            <a:pPr>
              <a:buNone/>
            </a:pPr>
            <a:r>
              <a:rPr lang="pl-PL" dirty="0"/>
              <a:t>- coroczna organizacja koloni letnich dla  najbiedniejszych dzieci ze wszystkich szkół ustrońskich,</a:t>
            </a:r>
          </a:p>
          <a:p>
            <a:pPr>
              <a:buNone/>
            </a:pPr>
            <a:r>
              <a:rPr lang="pl-PL" dirty="0"/>
              <a:t>- dwa razy w roku wysyłanie  transportu z żywnością, odzieżą, środkami czystości, przyborami szkolnymi i wieloma innymi artykułami na Białoruś i Ukrainę,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8-203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744416" cy="3744416"/>
          </a:xfrm>
          <a:prstGeom prst="rect">
            <a:avLst/>
          </a:prstGeom>
        </p:spPr>
      </p:pic>
      <p:pic>
        <p:nvPicPr>
          <p:cNvPr id="3" name="Obraz 2" descr="24-203x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4090268" cy="40902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ura-2014-305-203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392488" cy="4392488"/>
          </a:xfrm>
          <a:prstGeom prst="rect">
            <a:avLst/>
          </a:prstGeom>
        </p:spPr>
      </p:pic>
      <p:pic>
        <p:nvPicPr>
          <p:cNvPr id="3" name="Obraz 2" descr="Jura-2014-412-203x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381847" cy="43818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an-31-e1411038775992-203x2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960440" cy="3960440"/>
          </a:xfrm>
          <a:prstGeom prst="rect">
            <a:avLst/>
          </a:prstGeom>
        </p:spPr>
      </p:pic>
      <p:pic>
        <p:nvPicPr>
          <p:cNvPr id="3" name="Obraz 2" descr="Scan-e1411038787697-203x2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4808560" cy="48085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Fundacja dysponuje także sprzętem </a:t>
            </a:r>
            <a:r>
              <a:rPr lang="pl-PL" dirty="0" smtClean="0"/>
              <a:t>rehabilitacyjnym,</a:t>
            </a:r>
          </a:p>
          <a:p>
            <a:pPr>
              <a:buNone/>
            </a:pPr>
            <a:r>
              <a:rPr lang="pl-PL" dirty="0" smtClean="0"/>
              <a:t>który </a:t>
            </a:r>
            <a:r>
              <a:rPr lang="pl-PL" dirty="0"/>
              <a:t>wypożycza potrzebującym</a:t>
            </a:r>
            <a:r>
              <a:rPr lang="pl-PL" dirty="0" smtClean="0"/>
              <a:t>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- wózki inwalidzkie</a:t>
            </a:r>
          </a:p>
          <a:p>
            <a:pPr>
              <a:buNone/>
            </a:pPr>
            <a:r>
              <a:rPr lang="pl-PL" dirty="0"/>
              <a:t>- materace przeciwodleżynowe</a:t>
            </a:r>
          </a:p>
          <a:p>
            <a:pPr>
              <a:buNone/>
            </a:pPr>
            <a:r>
              <a:rPr lang="pl-PL" dirty="0"/>
              <a:t>- materace do łóżka</a:t>
            </a:r>
          </a:p>
          <a:p>
            <a:pPr>
              <a:buNone/>
            </a:pPr>
            <a:r>
              <a:rPr lang="pl-PL" dirty="0"/>
              <a:t>- kule ortopedyczne</a:t>
            </a:r>
          </a:p>
          <a:p>
            <a:pPr>
              <a:buNone/>
            </a:pPr>
            <a:r>
              <a:rPr lang="pl-PL" dirty="0"/>
              <a:t>- kaczka sanitarna</a:t>
            </a:r>
          </a:p>
          <a:p>
            <a:pPr>
              <a:buNone/>
            </a:pPr>
            <a:r>
              <a:rPr lang="pl-PL" dirty="0" smtClean="0"/>
              <a:t>- basen sanitarny</a:t>
            </a:r>
          </a:p>
          <a:p>
            <a:pPr>
              <a:buNone/>
            </a:pPr>
            <a:r>
              <a:rPr lang="pl-PL" dirty="0" smtClean="0"/>
              <a:t>- aparat do odsysania flegmy</a:t>
            </a:r>
          </a:p>
          <a:p>
            <a:pPr>
              <a:buNone/>
            </a:pPr>
            <a:r>
              <a:rPr lang="pl-PL" dirty="0" smtClean="0"/>
              <a:t>- łóżka rehabilitacyjne</a:t>
            </a:r>
          </a:p>
          <a:p>
            <a:pPr>
              <a:buNone/>
            </a:pPr>
            <a:r>
              <a:rPr lang="pl-PL" dirty="0" smtClean="0"/>
              <a:t>- urządzenia do pionizacji</a:t>
            </a:r>
          </a:p>
          <a:p>
            <a:pPr>
              <a:buNone/>
            </a:pPr>
            <a:r>
              <a:rPr lang="pl-PL" dirty="0" smtClean="0"/>
              <a:t>- balkoniki rehabilitacyjne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1844824"/>
            <a:ext cx="551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Thank you for your attention</a:t>
            </a:r>
            <a:endParaRPr lang="pl-P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4978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 organizacji działających we wszystkich </a:t>
            </a:r>
            <a:b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wyżej wymienionych polach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należą: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8660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Stowarzyszenie Pomocy Dzieciom i Rodzinie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dirty="0" smtClean="0">
                <a:solidFill>
                  <a:srgbClr val="000000"/>
                </a:solidFill>
                <a:ea typeface="Tahoma" pitchFamily="34" charset="0"/>
                <a:cs typeface="Times New Roman" pitchFamily="18" charset="0"/>
              </a:rPr>
              <a:t>‘‘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Można Inaczej,,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2687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 descr="DSC_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6876"/>
            <a:ext cx="8784976" cy="5192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Stowarzyszenie powstało w 2000 r. z inicjatywy ustrońskich nauczycieli szkół z Ustronia.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Cele Stowarzyszenia:</a:t>
            </a: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1. Pomoc dzieciom i rodzinom znajdującym się w trudnych sytuacjach życiowych.</a:t>
            </a: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2. Prowadzenie działań profilaktycznych wśród dzieci i młodzieży.</a:t>
            </a: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3. Poznawanie i propagowanie nowoczesnych metod pomocy dzieciom </a:t>
            </a:r>
            <a:b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</a:b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i młodzieży.</a:t>
            </a: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4. Tworzenie warunków organizacyjnych dla działań na rzecz pomocy dzieciom.</a:t>
            </a: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5. Podejmowanie inicjatyw służących integracji środowisk i instytucji </a:t>
            </a:r>
            <a:b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</a:b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imes New Roman" pitchFamily="18" charset="0"/>
              </a:rPr>
              <a:t>na rzecz pomocy dzieciom</a:t>
            </a:r>
            <a:r>
              <a:rPr kumimoji="0" lang="pl-PL" sz="3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801471_751928121529003_71700560091455365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6912768" cy="60006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2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02" y="332656"/>
            <a:ext cx="8944198" cy="5991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556523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Stowarzyszenie działa przy wsparciu finansowym Urzędu Miasta Ustroń, zbiórek pieniężnych, koncertów charytatywnych, aukcji charytatywnych (organizacja ze Stowarzyszeniem Twórczym „Brzimy”), darowizny, sponsorzy, darowizny rzeczowe.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2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367</Words>
  <Application>Microsoft Office PowerPoint</Application>
  <PresentationFormat>Pokaz na ekranie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Fundacja Świętego Antoniego 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Company>Nazwa twojej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Kozlowska</dc:creator>
  <cp:lastModifiedBy>Magdalena Kozlowska</cp:lastModifiedBy>
  <cp:revision>13</cp:revision>
  <dcterms:created xsi:type="dcterms:W3CDTF">2015-07-20T07:36:18Z</dcterms:created>
  <dcterms:modified xsi:type="dcterms:W3CDTF">2015-07-20T09:41:31Z</dcterms:modified>
</cp:coreProperties>
</file>